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7C70-0490-4F97-8E80-6E3E57E41D3A}" type="datetimeFigureOut">
              <a:rPr lang="ko-KR" altLang="en-US" smtClean="0"/>
              <a:t>2012-02-10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CEFD-FCE7-4599-AC81-0C6B2B64C8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107504" y="503176"/>
            <a:ext cx="8964488" cy="63093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403648" y="166677"/>
            <a:ext cx="6408712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수강료환불규정안내</a:t>
            </a:r>
            <a:endParaRPr lang="ko-KR" altLang="en-US" sz="32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56546"/>
            <a:ext cx="8496944" cy="9002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100" dirty="0" smtClean="0">
                <a:latin typeface="HY동녘B" pitchFamily="18" charset="-127"/>
                <a:ea typeface="HY동녘B" pitchFamily="18" charset="-127"/>
              </a:rPr>
              <a:t>수강</a:t>
            </a:r>
            <a:r>
              <a:rPr lang="ko-KR" altLang="en-US" sz="2100" dirty="0">
                <a:latin typeface="HY동녘B" pitchFamily="18" charset="-127"/>
                <a:ea typeface="HY동녘B" pitchFamily="18" charset="-127"/>
              </a:rPr>
              <a:t>료 </a:t>
            </a:r>
            <a:r>
              <a:rPr lang="ko-KR" altLang="en-US" sz="2100" dirty="0" smtClean="0">
                <a:latin typeface="HY동녘B" pitchFamily="18" charset="-127"/>
                <a:ea typeface="HY동녘B" pitchFamily="18" charset="-127"/>
              </a:rPr>
              <a:t>환불은</a:t>
            </a:r>
            <a:r>
              <a:rPr lang="en-US" altLang="ko-KR" sz="2100" dirty="0" smtClean="0">
                <a:latin typeface="HY동녘B" pitchFamily="18" charset="-127"/>
                <a:ea typeface="HY동녘B" pitchFamily="18" charset="-127"/>
              </a:rPr>
              <a:t>“</a:t>
            </a:r>
            <a:r>
              <a:rPr lang="ko-KR" altLang="en-US" sz="2100" dirty="0" smtClean="0">
                <a:latin typeface="HY동녘B" pitchFamily="18" charset="-127"/>
                <a:ea typeface="HY동녘B" pitchFamily="18" charset="-127"/>
              </a:rPr>
              <a:t>공정거래위원회 고시소비자분쟁해결기준</a:t>
            </a:r>
            <a:r>
              <a:rPr lang="en-US" altLang="ko-KR" sz="2100" dirty="0" smtClean="0">
                <a:latin typeface="HY동녘B" pitchFamily="18" charset="-127"/>
                <a:ea typeface="HY동녘B" pitchFamily="18" charset="-127"/>
              </a:rPr>
              <a:t>”</a:t>
            </a:r>
            <a:r>
              <a:rPr lang="ko-KR" altLang="en-US" sz="2100" dirty="0" smtClean="0">
                <a:latin typeface="HY동녘B" pitchFamily="18" charset="-127"/>
                <a:ea typeface="HY동녘B" pitchFamily="18" charset="-127"/>
              </a:rPr>
              <a:t>에</a:t>
            </a:r>
            <a:endParaRPr lang="en-US" altLang="ko-KR" sz="2100" dirty="0" smtClean="0">
              <a:latin typeface="HY동녘B" pitchFamily="18" charset="-127"/>
              <a:ea typeface="HY동녘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HY동녘B" pitchFamily="18" charset="-127"/>
                <a:ea typeface="HY동녘B" pitchFamily="18" charset="-127"/>
              </a:rPr>
              <a:t> </a:t>
            </a:r>
            <a:r>
              <a:rPr lang="en-US" altLang="ko-KR" sz="2100" dirty="0" smtClean="0">
                <a:latin typeface="HY동녘B" pitchFamily="18" charset="-127"/>
                <a:ea typeface="HY동녘B" pitchFamily="18" charset="-127"/>
              </a:rPr>
              <a:t>                                            </a:t>
            </a:r>
            <a:r>
              <a:rPr lang="ko-KR" altLang="en-US" sz="2100" dirty="0" smtClean="0">
                <a:latin typeface="HY동녘B" pitchFamily="18" charset="-127"/>
                <a:ea typeface="HY동녘B" pitchFamily="18" charset="-127"/>
              </a:rPr>
              <a:t>의거 하여 다음과 같이 환불 합니다</a:t>
            </a:r>
            <a:r>
              <a:rPr lang="en-US" altLang="ko-KR" sz="2100" dirty="0" smtClean="0">
                <a:latin typeface="HY동녘B" pitchFamily="18" charset="-127"/>
                <a:ea typeface="HY동녘B" pitchFamily="18" charset="-127"/>
              </a:rPr>
              <a:t>.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323528" y="1905218"/>
            <a:ext cx="8640960" cy="1233428"/>
            <a:chOff x="323528" y="1763524"/>
            <a:chExt cx="8640960" cy="1233428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323528" y="1772816"/>
              <a:ext cx="8496944" cy="1224136"/>
            </a:xfrm>
            <a:prstGeom prst="roundRect">
              <a:avLst>
                <a:gd name="adj" fmla="val 9766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2204864"/>
              <a:ext cx="7848872" cy="707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개강일 이전 </a:t>
              </a:r>
              <a:r>
                <a:rPr lang="en-US" altLang="ko-KR" sz="1600" dirty="0" smtClean="0"/>
                <a:t>: </a:t>
              </a:r>
              <a:r>
                <a:rPr lang="ko-KR" altLang="en-US" sz="1600" dirty="0" smtClean="0"/>
                <a:t>수강료</a:t>
              </a:r>
              <a:r>
                <a:rPr lang="en-US" altLang="ko-KR" sz="1600" dirty="0" smtClean="0"/>
                <a:t> – </a:t>
              </a:r>
              <a:r>
                <a:rPr lang="ko-KR" altLang="en-US" sz="1600" dirty="0" smtClean="0"/>
                <a:t>환불수수료</a:t>
              </a:r>
              <a:r>
                <a:rPr lang="en-US" altLang="ko-KR" sz="1600" dirty="0" smtClean="0"/>
                <a:t>(</a:t>
              </a:r>
              <a:r>
                <a:rPr lang="ko-KR" altLang="en-US" sz="1600" dirty="0" smtClean="0"/>
                <a:t>수강료 </a:t>
              </a:r>
              <a:r>
                <a:rPr lang="en-US" altLang="ko-KR" sz="1600" dirty="0" smtClean="0"/>
                <a:t>10%)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600" dirty="0" smtClean="0"/>
                <a:t>개강</a:t>
              </a:r>
              <a:r>
                <a:rPr lang="ko-KR" altLang="en-US" sz="1600" dirty="0"/>
                <a:t>일 </a:t>
              </a:r>
              <a:r>
                <a:rPr lang="ko-KR" altLang="en-US" sz="1600" dirty="0" smtClean="0"/>
                <a:t>이후 </a:t>
              </a:r>
              <a:r>
                <a:rPr lang="en-US" altLang="ko-KR" sz="1600" dirty="0" smtClean="0"/>
                <a:t>: </a:t>
              </a:r>
              <a:r>
                <a:rPr lang="ko-KR" altLang="en-US" sz="1600" dirty="0" smtClean="0"/>
                <a:t>수강료</a:t>
              </a:r>
              <a:r>
                <a:rPr lang="en-US" altLang="ko-KR" sz="1600" dirty="0"/>
                <a:t> </a:t>
              </a:r>
              <a:r>
                <a:rPr lang="en-US" altLang="ko-KR" sz="1600" dirty="0" smtClean="0"/>
                <a:t>– </a:t>
              </a:r>
              <a:r>
                <a:rPr lang="ko-KR" altLang="en-US" sz="1600" dirty="0" smtClean="0"/>
                <a:t>이용일수</a:t>
              </a:r>
              <a:r>
                <a:rPr lang="en-US" altLang="ko-KR" sz="1600" dirty="0" smtClean="0"/>
                <a:t>ⅹ(</a:t>
              </a:r>
              <a:r>
                <a:rPr lang="ko-KR" altLang="en-US" sz="1600" dirty="0" smtClean="0"/>
                <a:t>수강료</a:t>
              </a:r>
              <a:r>
                <a:rPr lang="en-US" altLang="ko-KR" sz="1600" dirty="0" smtClean="0"/>
                <a:t>/</a:t>
              </a:r>
              <a:r>
                <a:rPr lang="ko-KR" altLang="en-US" sz="1600" dirty="0" smtClean="0"/>
                <a:t>총 강좌일수</a:t>
              </a:r>
              <a:r>
                <a:rPr lang="en-US" altLang="ko-KR" sz="1600" dirty="0" smtClean="0"/>
                <a:t>) – </a:t>
              </a:r>
              <a:r>
                <a:rPr lang="ko-KR" altLang="en-US" sz="1600" dirty="0" smtClean="0"/>
                <a:t>환불수수료</a:t>
              </a:r>
              <a:r>
                <a:rPr lang="en-US" altLang="ko-KR" sz="1600" dirty="0" smtClean="0"/>
                <a:t>(</a:t>
              </a:r>
              <a:r>
                <a:rPr lang="ko-KR" altLang="en-US" sz="1600" dirty="0" smtClean="0"/>
                <a:t>수강료 </a:t>
              </a:r>
              <a:r>
                <a:rPr lang="en-US" altLang="ko-KR" sz="1600" dirty="0" smtClean="0"/>
                <a:t>10%)</a:t>
              </a:r>
              <a:endParaRPr lang="en-US" altLang="ko-KR" sz="1600" dirty="0" smtClean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1763524"/>
              <a:ext cx="856895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□ 수강료 환불 개요</a:t>
              </a:r>
              <a:endParaRPr lang="en-US" altLang="ko-KR" sz="2000" b="1" dirty="0" smtClean="0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323528" y="3221836"/>
            <a:ext cx="8640960" cy="1631750"/>
            <a:chOff x="323528" y="3218410"/>
            <a:chExt cx="8640960" cy="1631750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323528" y="3226228"/>
              <a:ext cx="8496944" cy="1623932"/>
            </a:xfrm>
            <a:prstGeom prst="roundRect">
              <a:avLst>
                <a:gd name="adj" fmla="val 976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3659750"/>
              <a:ext cx="7848872" cy="11079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b="1" dirty="0" smtClean="0"/>
                <a:t>회원카드 </a:t>
              </a:r>
              <a:r>
                <a:rPr lang="en-US" altLang="ko-KR" b="1" dirty="0" smtClean="0"/>
                <a:t>+ </a:t>
              </a:r>
              <a:r>
                <a:rPr lang="ko-KR" altLang="en-US" b="1" dirty="0" smtClean="0"/>
                <a:t>본인 명의 의 통장사본</a:t>
              </a:r>
              <a:r>
                <a:rPr lang="en-US" altLang="ko-KR" b="1" dirty="0"/>
                <a:t> </a:t>
              </a:r>
              <a:endParaRPr lang="en-US" altLang="ko-KR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600" dirty="0" smtClean="0"/>
                <a:t>(</a:t>
              </a:r>
              <a:r>
                <a:rPr lang="ko-KR" altLang="en-US" sz="1600" dirty="0" smtClean="0"/>
                <a:t>유</a:t>
              </a:r>
              <a:r>
                <a:rPr lang="ko-KR" altLang="en-US" sz="1600" dirty="0"/>
                <a:t>아 </a:t>
              </a:r>
              <a:r>
                <a:rPr lang="ko-KR" altLang="en-US" sz="1600" dirty="0" smtClean="0"/>
                <a:t>및 어린이 경우 통장사본이 없을 시에는</a:t>
              </a:r>
              <a:endParaRPr lang="en-US" altLang="ko-KR" sz="1600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600" dirty="0" smtClean="0"/>
                <a:t>                                            </a:t>
              </a:r>
              <a:r>
                <a:rPr lang="ko-KR" altLang="en-US" sz="1600" dirty="0" smtClean="0"/>
                <a:t> 보호자 통상사본과 가족관계증명서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신분증 지참</a:t>
              </a:r>
              <a:r>
                <a:rPr lang="en-US" altLang="ko-KR" sz="1600" dirty="0" smtClean="0"/>
                <a:t>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5536" y="3218410"/>
              <a:ext cx="856895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□ 수강료 환불 구비서류</a:t>
              </a:r>
              <a:endParaRPr lang="en-US" altLang="ko-KR" sz="2000" b="1" dirty="0" smtClean="0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323528" y="4938846"/>
            <a:ext cx="8640960" cy="1772816"/>
            <a:chOff x="323528" y="5085184"/>
            <a:chExt cx="8640960" cy="1772816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323528" y="5085184"/>
              <a:ext cx="8496944" cy="1772816"/>
            </a:xfrm>
            <a:prstGeom prst="roundRect">
              <a:avLst>
                <a:gd name="adj" fmla="val 9766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5536" y="5085184"/>
              <a:ext cx="856895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□ 수강료 환불 절차</a:t>
              </a:r>
              <a:endParaRPr lang="en-US" altLang="ko-KR" sz="2000" b="1" dirty="0" smtClean="0"/>
            </a:p>
          </p:txBody>
        </p:sp>
        <p:sp>
          <p:nvSpPr>
            <p:cNvPr id="15" name="타원 14"/>
            <p:cNvSpPr/>
            <p:nvPr/>
          </p:nvSpPr>
          <p:spPr>
            <a:xfrm>
              <a:off x="683568" y="5544616"/>
              <a:ext cx="1584176" cy="112474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신청서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 작성</a:t>
              </a:r>
              <a:endParaRPr lang="en-US" altLang="ko-KR" dirty="0" smtClean="0"/>
            </a:p>
          </p:txBody>
        </p:sp>
        <p:sp>
          <p:nvSpPr>
            <p:cNvPr id="16" name="타원 15"/>
            <p:cNvSpPr/>
            <p:nvPr/>
          </p:nvSpPr>
          <p:spPr>
            <a:xfrm>
              <a:off x="3851920" y="5544616"/>
              <a:ext cx="1584176" cy="112474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신청서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접수</a:t>
              </a:r>
              <a:endParaRPr lang="ko-KR" altLang="en-US" dirty="0"/>
            </a:p>
          </p:txBody>
        </p:sp>
        <p:sp>
          <p:nvSpPr>
            <p:cNvPr id="17" name="타원 16"/>
            <p:cNvSpPr/>
            <p:nvPr/>
          </p:nvSpPr>
          <p:spPr>
            <a:xfrm>
              <a:off x="6948264" y="5517232"/>
              <a:ext cx="1584176" cy="112474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회원계좌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환불</a:t>
              </a:r>
              <a:endParaRPr lang="ko-KR" altLang="en-US" dirty="0"/>
            </a:p>
          </p:txBody>
        </p:sp>
        <p:sp>
          <p:nvSpPr>
            <p:cNvPr id="18" name="오른쪽 화살표 17"/>
            <p:cNvSpPr/>
            <p:nvPr/>
          </p:nvSpPr>
          <p:spPr>
            <a:xfrm>
              <a:off x="2555776" y="5877272"/>
              <a:ext cx="1008112" cy="360040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오른쪽 화살표 18"/>
            <p:cNvSpPr/>
            <p:nvPr/>
          </p:nvSpPr>
          <p:spPr>
            <a:xfrm>
              <a:off x="5724128" y="5877272"/>
              <a:ext cx="1008112" cy="360040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86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Windows XP</cp:lastModifiedBy>
  <cp:revision>5</cp:revision>
  <dcterms:created xsi:type="dcterms:W3CDTF">2012-02-10T06:27:16Z</dcterms:created>
  <dcterms:modified xsi:type="dcterms:W3CDTF">2012-02-10T07:11:08Z</dcterms:modified>
</cp:coreProperties>
</file>